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7" r:id="rId4"/>
    <p:sldId id="259" r:id="rId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04" d="100"/>
          <a:sy n="104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01078" y="1164327"/>
            <a:ext cx="7128960" cy="1150248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billede 4"/>
          <p:cNvSpPr>
            <a:spLocks noGrp="1" noChangeAspect="1"/>
          </p:cNvSpPr>
          <p:nvPr>
            <p:ph type="pic" sz="quarter" idx="13"/>
          </p:nvPr>
        </p:nvSpPr>
        <p:spPr>
          <a:xfrm>
            <a:off x="-15404" y="-12723"/>
            <a:ext cx="4599816" cy="688645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4479 w 10000"/>
              <a:gd name="connsiteY1" fmla="*/ 435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9914"/>
              <a:gd name="connsiteY0" fmla="*/ 9577 h 9577"/>
              <a:gd name="connsiteX1" fmla="*/ 4479 w 9914"/>
              <a:gd name="connsiteY1" fmla="*/ 12 h 9577"/>
              <a:gd name="connsiteX2" fmla="*/ 9914 w 9914"/>
              <a:gd name="connsiteY2" fmla="*/ 0 h 9577"/>
              <a:gd name="connsiteX3" fmla="*/ 8000 w 9914"/>
              <a:gd name="connsiteY3" fmla="*/ 9577 h 9577"/>
              <a:gd name="connsiteX4" fmla="*/ 0 w 9914"/>
              <a:gd name="connsiteY4" fmla="*/ 9577 h 9577"/>
              <a:gd name="connsiteX0" fmla="*/ 0 w 5510"/>
              <a:gd name="connsiteY0" fmla="*/ 9676 h 10000"/>
              <a:gd name="connsiteX1" fmla="*/ 28 w 5510"/>
              <a:gd name="connsiteY1" fmla="*/ 13 h 10000"/>
              <a:gd name="connsiteX2" fmla="*/ 5510 w 5510"/>
              <a:gd name="connsiteY2" fmla="*/ 0 h 10000"/>
              <a:gd name="connsiteX3" fmla="*/ 3579 w 5510"/>
              <a:gd name="connsiteY3" fmla="*/ 10000 h 10000"/>
              <a:gd name="connsiteX4" fmla="*/ 0 w 5510"/>
              <a:gd name="connsiteY4" fmla="*/ 9676 h 10000"/>
              <a:gd name="connsiteX0" fmla="*/ 0 w 10000"/>
              <a:gd name="connsiteY0" fmla="*/ 9676 h 9676"/>
              <a:gd name="connsiteX1" fmla="*/ 51 w 10000"/>
              <a:gd name="connsiteY1" fmla="*/ 13 h 9676"/>
              <a:gd name="connsiteX2" fmla="*/ 10000 w 10000"/>
              <a:gd name="connsiteY2" fmla="*/ 0 h 9676"/>
              <a:gd name="connsiteX3" fmla="*/ 6653 w 10000"/>
              <a:gd name="connsiteY3" fmla="*/ 9663 h 9676"/>
              <a:gd name="connsiteX4" fmla="*/ 0 w 10000"/>
              <a:gd name="connsiteY4" fmla="*/ 9676 h 9676"/>
              <a:gd name="connsiteX0" fmla="*/ 0 w 10061"/>
              <a:gd name="connsiteY0" fmla="*/ 10000 h 10000"/>
              <a:gd name="connsiteX1" fmla="*/ 51 w 10061"/>
              <a:gd name="connsiteY1" fmla="*/ 13 h 10000"/>
              <a:gd name="connsiteX2" fmla="*/ 10061 w 10061"/>
              <a:gd name="connsiteY2" fmla="*/ 0 h 10000"/>
              <a:gd name="connsiteX3" fmla="*/ 6653 w 10061"/>
              <a:gd name="connsiteY3" fmla="*/ 9987 h 10000"/>
              <a:gd name="connsiteX4" fmla="*/ 0 w 10061"/>
              <a:gd name="connsiteY4" fmla="*/ 10000 h 10000"/>
              <a:gd name="connsiteX0" fmla="*/ 0 w 10061"/>
              <a:gd name="connsiteY0" fmla="*/ 10000 h 10000"/>
              <a:gd name="connsiteX1" fmla="*/ 51 w 10061"/>
              <a:gd name="connsiteY1" fmla="*/ 13 h 10000"/>
              <a:gd name="connsiteX2" fmla="*/ 10061 w 10061"/>
              <a:gd name="connsiteY2" fmla="*/ 0 h 10000"/>
              <a:gd name="connsiteX3" fmla="*/ 6726 w 10061"/>
              <a:gd name="connsiteY3" fmla="*/ 9970 h 10000"/>
              <a:gd name="connsiteX4" fmla="*/ 0 w 10061"/>
              <a:gd name="connsiteY4" fmla="*/ 10000 h 10000"/>
              <a:gd name="connsiteX0" fmla="*/ 0 w 9890"/>
              <a:gd name="connsiteY0" fmla="*/ 9987 h 9987"/>
              <a:gd name="connsiteX1" fmla="*/ 51 w 9890"/>
              <a:gd name="connsiteY1" fmla="*/ 0 h 9987"/>
              <a:gd name="connsiteX2" fmla="*/ 9890 w 9890"/>
              <a:gd name="connsiteY2" fmla="*/ 4 h 9987"/>
              <a:gd name="connsiteX3" fmla="*/ 6726 w 9890"/>
              <a:gd name="connsiteY3" fmla="*/ 9957 h 9987"/>
              <a:gd name="connsiteX4" fmla="*/ 0 w 9890"/>
              <a:gd name="connsiteY4" fmla="*/ 9987 h 9987"/>
              <a:gd name="connsiteX0" fmla="*/ 0 w 9964"/>
              <a:gd name="connsiteY0" fmla="*/ 10026 h 10026"/>
              <a:gd name="connsiteX1" fmla="*/ 52 w 9964"/>
              <a:gd name="connsiteY1" fmla="*/ 26 h 10026"/>
              <a:gd name="connsiteX2" fmla="*/ 9964 w 9964"/>
              <a:gd name="connsiteY2" fmla="*/ 0 h 10026"/>
              <a:gd name="connsiteX3" fmla="*/ 6801 w 9964"/>
              <a:gd name="connsiteY3" fmla="*/ 9996 h 10026"/>
              <a:gd name="connsiteX4" fmla="*/ 0 w 9964"/>
              <a:gd name="connsiteY4" fmla="*/ 10026 h 10026"/>
              <a:gd name="connsiteX0" fmla="*/ 0 w 10000"/>
              <a:gd name="connsiteY0" fmla="*/ 10004 h 10004"/>
              <a:gd name="connsiteX1" fmla="*/ 34 w 10000"/>
              <a:gd name="connsiteY1" fmla="*/ 0 h 10004"/>
              <a:gd name="connsiteX2" fmla="*/ 10000 w 10000"/>
              <a:gd name="connsiteY2" fmla="*/ 4 h 10004"/>
              <a:gd name="connsiteX3" fmla="*/ 6826 w 10000"/>
              <a:gd name="connsiteY3" fmla="*/ 9974 h 10004"/>
              <a:gd name="connsiteX4" fmla="*/ 0 w 10000"/>
              <a:gd name="connsiteY4" fmla="*/ 10004 h 10004"/>
              <a:gd name="connsiteX0" fmla="*/ 0 w 10000"/>
              <a:gd name="connsiteY0" fmla="*/ 10004 h 10004"/>
              <a:gd name="connsiteX1" fmla="*/ 34 w 10000"/>
              <a:gd name="connsiteY1" fmla="*/ 0 h 10004"/>
              <a:gd name="connsiteX2" fmla="*/ 10000 w 10000"/>
              <a:gd name="connsiteY2" fmla="*/ 4 h 10004"/>
              <a:gd name="connsiteX3" fmla="*/ 6817 w 10000"/>
              <a:gd name="connsiteY3" fmla="*/ 9986 h 10004"/>
              <a:gd name="connsiteX4" fmla="*/ 0 w 10000"/>
              <a:gd name="connsiteY4" fmla="*/ 10004 h 10004"/>
              <a:gd name="connsiteX0" fmla="*/ 8 w 9972"/>
              <a:gd name="connsiteY0" fmla="*/ 9980 h 9986"/>
              <a:gd name="connsiteX1" fmla="*/ 6 w 9972"/>
              <a:gd name="connsiteY1" fmla="*/ 0 h 9986"/>
              <a:gd name="connsiteX2" fmla="*/ 9972 w 9972"/>
              <a:gd name="connsiteY2" fmla="*/ 4 h 9986"/>
              <a:gd name="connsiteX3" fmla="*/ 6789 w 9972"/>
              <a:gd name="connsiteY3" fmla="*/ 9986 h 9986"/>
              <a:gd name="connsiteX4" fmla="*/ 8 w 9972"/>
              <a:gd name="connsiteY4" fmla="*/ 9980 h 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2" h="9986">
                <a:moveTo>
                  <a:pt x="8" y="9980"/>
                </a:moveTo>
                <a:cubicBezTo>
                  <a:pt x="24" y="6656"/>
                  <a:pt x="-12" y="3324"/>
                  <a:pt x="6" y="0"/>
                </a:cubicBezTo>
                <a:lnTo>
                  <a:pt x="9972" y="4"/>
                </a:lnTo>
                <a:lnTo>
                  <a:pt x="6789" y="9986"/>
                </a:lnTo>
                <a:lnTo>
                  <a:pt x="8" y="998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Rektangel 7"/>
          <p:cNvSpPr/>
          <p:nvPr/>
        </p:nvSpPr>
        <p:spPr>
          <a:xfrm rot="720000">
            <a:off x="3838200" y="-451985"/>
            <a:ext cx="146845" cy="7827212"/>
          </a:xfrm>
          <a:prstGeom prst="rect">
            <a:avLst/>
          </a:prstGeom>
          <a:solidFill>
            <a:srgbClr val="CB1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noProof="0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482" y="6202516"/>
            <a:ext cx="1127887" cy="488618"/>
          </a:xfrm>
          <a:prstGeom prst="rect">
            <a:avLst/>
          </a:prstGeom>
        </p:spPr>
      </p:pic>
      <p:cxnSp>
        <p:nvCxnSpPr>
          <p:cNvPr id="12" name="Lige forbindelse 11"/>
          <p:cNvCxnSpPr/>
          <p:nvPr/>
        </p:nvCxnSpPr>
        <p:spPr>
          <a:xfrm>
            <a:off x="3300413" y="6497988"/>
            <a:ext cx="689106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Lige forbindelse 12"/>
          <p:cNvCxnSpPr/>
          <p:nvPr/>
        </p:nvCxnSpPr>
        <p:spPr>
          <a:xfrm>
            <a:off x="11268489" y="6497988"/>
            <a:ext cx="107315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Pladsholder til tekst 2"/>
          <p:cNvSpPr>
            <a:spLocks noGrp="1"/>
          </p:cNvSpPr>
          <p:nvPr>
            <p:ph type="body" idx="1"/>
          </p:nvPr>
        </p:nvSpPr>
        <p:spPr>
          <a:xfrm>
            <a:off x="4601078" y="2541864"/>
            <a:ext cx="7128960" cy="216435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661747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482" y="6202516"/>
            <a:ext cx="1127887" cy="488618"/>
          </a:xfrm>
          <a:prstGeom prst="rect">
            <a:avLst/>
          </a:prstGeom>
        </p:spPr>
      </p:pic>
      <p:cxnSp>
        <p:nvCxnSpPr>
          <p:cNvPr id="24" name="Lige forbindelse 23"/>
          <p:cNvCxnSpPr/>
          <p:nvPr/>
        </p:nvCxnSpPr>
        <p:spPr>
          <a:xfrm>
            <a:off x="-109538" y="6497988"/>
            <a:ext cx="1030102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Lige forbindelse 24"/>
          <p:cNvCxnSpPr/>
          <p:nvPr/>
        </p:nvCxnSpPr>
        <p:spPr>
          <a:xfrm>
            <a:off x="11268489" y="6497988"/>
            <a:ext cx="107315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Pladsholder til tekst 2"/>
          <p:cNvSpPr>
            <a:spLocks noGrp="1"/>
          </p:cNvSpPr>
          <p:nvPr>
            <p:ph type="body" idx="1"/>
          </p:nvPr>
        </p:nvSpPr>
        <p:spPr>
          <a:xfrm>
            <a:off x="838199" y="1887523"/>
            <a:ext cx="10545661" cy="314587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484602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29130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838200" y="64706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6E2BBEBA-DCBE-E941-861B-3B405311913C}" type="datetimeFigureOut">
              <a:rPr lang="da-DK" smtClean="0"/>
              <a:t>20.03.2025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038600" y="6470649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47064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2A7C1B28-8EF2-D14E-8507-116360EFF959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482" y="6202516"/>
            <a:ext cx="1127887" cy="488618"/>
          </a:xfrm>
          <a:prstGeom prst="rect">
            <a:avLst/>
          </a:prstGeom>
        </p:spPr>
      </p:pic>
      <p:cxnSp>
        <p:nvCxnSpPr>
          <p:cNvPr id="11" name="Lige forbindelse 10"/>
          <p:cNvCxnSpPr/>
          <p:nvPr/>
        </p:nvCxnSpPr>
        <p:spPr>
          <a:xfrm>
            <a:off x="-109538" y="6497988"/>
            <a:ext cx="1030102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Lige forbindelse 11"/>
          <p:cNvCxnSpPr/>
          <p:nvPr/>
        </p:nvCxnSpPr>
        <p:spPr>
          <a:xfrm>
            <a:off x="11268489" y="6497988"/>
            <a:ext cx="107315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314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482" y="6202516"/>
            <a:ext cx="1127887" cy="488618"/>
          </a:xfrm>
          <a:prstGeom prst="rect">
            <a:avLst/>
          </a:prstGeom>
        </p:spPr>
      </p:pic>
      <p:cxnSp>
        <p:nvCxnSpPr>
          <p:cNvPr id="6" name="Lige forbindelse 5"/>
          <p:cNvCxnSpPr/>
          <p:nvPr/>
        </p:nvCxnSpPr>
        <p:spPr>
          <a:xfrm>
            <a:off x="-109538" y="6497988"/>
            <a:ext cx="1030102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Lige forbindelse 6"/>
          <p:cNvCxnSpPr/>
          <p:nvPr/>
        </p:nvCxnSpPr>
        <p:spPr>
          <a:xfrm>
            <a:off x="11268489" y="6497988"/>
            <a:ext cx="107315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650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el på lysbillede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Titel på lysbillede</a:t>
            </a:r>
          </a:p>
        </p:txBody>
      </p:sp>
      <p:sp>
        <p:nvSpPr>
          <p:cNvPr id="80" name="Undertitel på lysbille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Undertitel på lysbillede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A7C1B28-8EF2-D14E-8507-116360EFF9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396025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dm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Udmelding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A7C1B28-8EF2-D14E-8507-116360EFF9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424598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 på lysbille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 på lysbillede</a:t>
            </a:r>
          </a:p>
        </p:txBody>
      </p:sp>
      <p:sp>
        <p:nvSpPr>
          <p:cNvPr id="43" name="Undertitel på lysbille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Undertitel på lysbillede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Punktopstillet tekst på lysbillede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A7C1B28-8EF2-D14E-8507-116360EFF9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105959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fatter og d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Forfatter og dato</a:t>
            </a:r>
          </a:p>
        </p:txBody>
      </p:sp>
      <p:sp>
        <p:nvSpPr>
          <p:cNvPr id="12" name="Titel på præsentation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5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Titel på præsentation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Undertitel på præsentation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A7C1B28-8EF2-D14E-8507-116360EFF9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824264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928367-79F4-EBC7-7197-7EDFEEA06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307FCDC-6C83-B82B-654B-7128B7E63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4AA4102-8A29-6844-76FA-7DBE8CB68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BBEBA-DCBE-E941-861B-3B405311913C}" type="datetimeFigureOut">
              <a:rPr lang="da-DK" smtClean="0"/>
              <a:t>20.03.2025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026FBD2-9814-9C0F-2A6D-8DBF1721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B212103-0D45-6877-C522-3F7AC1BF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C1B28-8EF2-D14E-8507-116360EFF9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6171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16595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hyperlink" Target="https://platform.openai.com/docs/api-referenc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5800FEE-FFC8-763C-1E10-865E32BB4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1078" y="1164327"/>
            <a:ext cx="7128960" cy="1150248"/>
          </a:xfrm>
        </p:spPr>
        <p:txBody>
          <a:bodyPr>
            <a:normAutofit fontScale="90000"/>
          </a:bodyPr>
          <a:lstStyle/>
          <a:p>
            <a:r>
              <a:rPr lang="en-US" dirty="0"/>
              <a:t>API handling </a:t>
            </a:r>
            <a:r>
              <a:rPr lang="en-US" dirty="0" err="1"/>
              <a:t>til</a:t>
            </a:r>
            <a:r>
              <a:rPr lang="en-US" dirty="0"/>
              <a:t> ChatGPT</a:t>
            </a:r>
          </a:p>
        </p:txBody>
      </p:sp>
      <p:pic>
        <p:nvPicPr>
          <p:cNvPr id="11" name="Pladsholder til billede 10" descr="Et billede, der indeholder logo, Grafik, Font/skrifttype, symbol&#10;&#10;Indhold genereret af kunstig intelligens kan være forkert.">
            <a:extLst>
              <a:ext uri="{FF2B5EF4-FFF2-40B4-BE49-F238E27FC236}">
                <a16:creationId xmlns:a16="http://schemas.microsoft.com/office/drawing/2014/main" id="{C8FFCDCD-5569-92F0-90F6-68346AC2C2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4977" t="-432" r="22713" b="-3680"/>
          <a:stretch/>
        </p:blipFill>
        <p:spPr>
          <a:xfrm>
            <a:off x="-15875" y="0"/>
            <a:ext cx="4616953" cy="6886575"/>
          </a:xfr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D0E4966-D3C6-906E-8B9C-CBEE37923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1078" y="2541864"/>
            <a:ext cx="7128960" cy="2164359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platform.openai.com</a:t>
            </a:r>
            <a:r>
              <a:rPr lang="en-US" dirty="0"/>
              <a:t>/settings/organization/</a:t>
            </a:r>
            <a:r>
              <a:rPr lang="en-US" dirty="0" err="1"/>
              <a:t>api</a:t>
            </a:r>
            <a:r>
              <a:rPr lang="en-US" dirty="0"/>
              <a:t>-keys</a:t>
            </a:r>
          </a:p>
        </p:txBody>
      </p:sp>
    </p:spTree>
    <p:extLst>
      <p:ext uri="{BB962C8B-B14F-4D97-AF65-F5344CB8AC3E}">
        <p14:creationId xmlns:p14="http://schemas.microsoft.com/office/powerpoint/2010/main" val="1741693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F8DBD0-7C6D-5EDA-E17F-2F98231D8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API nøgler/</a:t>
            </a:r>
            <a:r>
              <a:rPr lang="da-DK" dirty="0" err="1"/>
              <a:t>keys</a:t>
            </a:r>
            <a:r>
              <a:rPr lang="da-DK" dirty="0"/>
              <a:t> fra </a:t>
            </a:r>
            <a:r>
              <a:rPr lang="da-DK" dirty="0" err="1"/>
              <a:t>OpenAI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4894584-6B1C-CCC3-1AF2-A4280D82CE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https://</a:t>
            </a:r>
            <a:r>
              <a:rPr lang="da-DK" dirty="0" err="1"/>
              <a:t>platform.openai.com</a:t>
            </a:r>
            <a:r>
              <a:rPr lang="da-DK" dirty="0"/>
              <a:t>/</a:t>
            </a:r>
          </a:p>
        </p:txBody>
      </p:sp>
      <p:pic>
        <p:nvPicPr>
          <p:cNvPr id="4" name="API nøgler">
            <a:hlinkClick r:id="" action="ppaction://media"/>
            <a:extLst>
              <a:ext uri="{FF2B5EF4-FFF2-40B4-BE49-F238E27FC236}">
                <a16:creationId xmlns:a16="http://schemas.microsoft.com/office/drawing/2014/main" id="{A93AFFD0-98E9-EA6D-A3D2-A3553CDF31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6372" y="1368147"/>
            <a:ext cx="5610447" cy="461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7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984461-5655-DA51-D099-DEBB15446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da-DK" b="1" dirty="0"/>
              <a:t>Opgave 5: “</a:t>
            </a:r>
            <a:r>
              <a:rPr lang="da-DK" b="1" dirty="0" err="1"/>
              <a:t>Hello</a:t>
            </a:r>
            <a:r>
              <a:rPr lang="da-DK" b="1" dirty="0"/>
              <a:t> ChatGPT” – simpelt prompt &amp; svar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8B95ADD-7B82-8252-7BF6-162ACB5B3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781198"/>
            <a:ext cx="5732721" cy="456643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da-DK" sz="2300" b="1" dirty="0">
                <a:solidFill>
                  <a:schemeClr val="tx1"/>
                </a:solidFill>
              </a:rPr>
              <a:t>Formål:</a:t>
            </a:r>
            <a:r>
              <a:rPr lang="da-DK" sz="2300" dirty="0">
                <a:solidFill>
                  <a:schemeClr val="tx1"/>
                </a:solidFill>
              </a:rPr>
              <a:t> Lære at opsætte en HTTP POST i Power Automate, sende et simpelt prompt til ChatGPT og modtage et svar.</a:t>
            </a:r>
          </a:p>
          <a:p>
            <a:r>
              <a:rPr lang="da-DK" sz="1800" b="1" dirty="0">
                <a:solidFill>
                  <a:schemeClr val="tx1"/>
                </a:solidFill>
              </a:rPr>
              <a:t>Manuelt trigger-flow</a:t>
            </a:r>
            <a:r>
              <a:rPr lang="da-DK" sz="1800" dirty="0">
                <a:solidFill>
                  <a:schemeClr val="tx1"/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chemeClr val="tx1"/>
                </a:solidFill>
              </a:rPr>
              <a:t>Opret et </a:t>
            </a:r>
            <a:r>
              <a:rPr lang="da-DK" sz="2300" b="1" dirty="0" err="1">
                <a:solidFill>
                  <a:schemeClr val="tx1"/>
                </a:solidFill>
              </a:rPr>
              <a:t>Instant</a:t>
            </a:r>
            <a:r>
              <a:rPr lang="da-DK" sz="2300" b="1" dirty="0">
                <a:solidFill>
                  <a:schemeClr val="tx1"/>
                </a:solidFill>
              </a:rPr>
              <a:t> Cloud Flow</a:t>
            </a:r>
            <a:r>
              <a:rPr lang="da-DK" sz="2300" dirty="0">
                <a:solidFill>
                  <a:schemeClr val="tx1"/>
                </a:solidFill>
              </a:rPr>
              <a:t> (</a:t>
            </a:r>
            <a:r>
              <a:rPr lang="da-DK" sz="2300" dirty="0" err="1">
                <a:solidFill>
                  <a:schemeClr val="tx1"/>
                </a:solidFill>
              </a:rPr>
              <a:t>Manually</a:t>
            </a:r>
            <a:r>
              <a:rPr lang="da-DK" sz="2300" dirty="0">
                <a:solidFill>
                  <a:schemeClr val="tx1"/>
                </a:solidFill>
              </a:rPr>
              <a:t> trigger a flow).</a:t>
            </a:r>
          </a:p>
          <a:p>
            <a:r>
              <a:rPr lang="da-DK" sz="1800" b="1" dirty="0">
                <a:solidFill>
                  <a:schemeClr val="tx1"/>
                </a:solidFill>
              </a:rPr>
              <a:t>Tilføj en ‘HTTP’ handling</a:t>
            </a:r>
            <a:r>
              <a:rPr lang="da-DK" sz="1800" dirty="0">
                <a:solidFill>
                  <a:schemeClr val="tx1"/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300" b="1" dirty="0">
                <a:solidFill>
                  <a:schemeClr val="tx1"/>
                </a:solidFill>
              </a:rPr>
              <a:t>Method</a:t>
            </a:r>
            <a:r>
              <a:rPr lang="da-DK" sz="2300" dirty="0">
                <a:solidFill>
                  <a:schemeClr val="tx1"/>
                </a:solidFill>
              </a:rPr>
              <a:t>: POST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300" b="1" dirty="0">
                <a:solidFill>
                  <a:schemeClr val="tx1"/>
                </a:solidFill>
              </a:rPr>
              <a:t>URI</a:t>
            </a:r>
            <a:r>
              <a:rPr lang="da-DK" sz="2300" dirty="0">
                <a:solidFill>
                  <a:schemeClr val="tx1"/>
                </a:solidFill>
              </a:rPr>
              <a:t>: https://</a:t>
            </a:r>
            <a:r>
              <a:rPr lang="da-DK" sz="2300" dirty="0" err="1">
                <a:solidFill>
                  <a:schemeClr val="tx1"/>
                </a:solidFill>
              </a:rPr>
              <a:t>api.openai.com</a:t>
            </a:r>
            <a:r>
              <a:rPr lang="da-DK" sz="2300" dirty="0">
                <a:solidFill>
                  <a:schemeClr val="tx1"/>
                </a:solidFill>
              </a:rPr>
              <a:t>/v1/chat/</a:t>
            </a:r>
            <a:r>
              <a:rPr lang="da-DK" sz="2300" dirty="0" err="1">
                <a:solidFill>
                  <a:schemeClr val="tx1"/>
                </a:solidFill>
              </a:rPr>
              <a:t>completions</a:t>
            </a:r>
            <a:endParaRPr lang="da-DK" sz="2300" dirty="0">
              <a:solidFill>
                <a:schemeClr val="tx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300" b="1" dirty="0" err="1">
                <a:solidFill>
                  <a:schemeClr val="tx1"/>
                </a:solidFill>
              </a:rPr>
              <a:t>Headers</a:t>
            </a:r>
            <a:r>
              <a:rPr lang="da-DK" sz="2300" dirty="0">
                <a:solidFill>
                  <a:schemeClr val="tx1"/>
                </a:solidFill>
              </a:rPr>
              <a:t>: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a-DK" sz="2100" dirty="0">
                <a:solidFill>
                  <a:schemeClr val="tx1"/>
                </a:solidFill>
              </a:rPr>
              <a:t>Content-Type: </a:t>
            </a:r>
            <a:r>
              <a:rPr lang="da-DK" sz="2100" dirty="0" err="1">
                <a:solidFill>
                  <a:schemeClr val="tx1"/>
                </a:solidFill>
              </a:rPr>
              <a:t>application</a:t>
            </a:r>
            <a:r>
              <a:rPr lang="da-DK" sz="2100" dirty="0">
                <a:solidFill>
                  <a:schemeClr val="tx1"/>
                </a:solidFill>
              </a:rPr>
              <a:t>/</a:t>
            </a:r>
            <a:r>
              <a:rPr lang="da-DK" sz="2100" dirty="0" err="1">
                <a:solidFill>
                  <a:schemeClr val="tx1"/>
                </a:solidFill>
              </a:rPr>
              <a:t>json</a:t>
            </a:r>
            <a:r>
              <a:rPr lang="da-DK" sz="2100" dirty="0">
                <a:solidFill>
                  <a:schemeClr val="tx1"/>
                </a:solidFill>
              </a:rPr>
              <a:t>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a-DK" sz="2100" dirty="0" err="1">
                <a:solidFill>
                  <a:schemeClr val="tx1"/>
                </a:solidFill>
              </a:rPr>
              <a:t>Authorization</a:t>
            </a:r>
            <a:r>
              <a:rPr lang="da-DK" sz="2100" dirty="0">
                <a:solidFill>
                  <a:schemeClr val="tx1"/>
                </a:solidFill>
              </a:rPr>
              <a:t>: </a:t>
            </a:r>
            <a:r>
              <a:rPr lang="da-DK" sz="2100" dirty="0" err="1">
                <a:solidFill>
                  <a:schemeClr val="tx1"/>
                </a:solidFill>
              </a:rPr>
              <a:t>Bearer</a:t>
            </a:r>
            <a:r>
              <a:rPr lang="da-DK" sz="2100" dirty="0">
                <a:solidFill>
                  <a:schemeClr val="tx1"/>
                </a:solidFill>
              </a:rPr>
              <a:t> &lt;din-</a:t>
            </a:r>
            <a:r>
              <a:rPr lang="da-DK" sz="2100" dirty="0" err="1">
                <a:solidFill>
                  <a:schemeClr val="tx1"/>
                </a:solidFill>
              </a:rPr>
              <a:t>api</a:t>
            </a:r>
            <a:r>
              <a:rPr lang="da-DK" sz="2100" dirty="0">
                <a:solidFill>
                  <a:schemeClr val="tx1"/>
                </a:solidFill>
              </a:rPr>
              <a:t>-nøgle&gt;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300" b="1" dirty="0">
                <a:solidFill>
                  <a:schemeClr val="tx1"/>
                </a:solidFill>
              </a:rPr>
              <a:t>Body</a:t>
            </a:r>
            <a:r>
              <a:rPr lang="da-DK" sz="2300" dirty="0">
                <a:solidFill>
                  <a:schemeClr val="tx1"/>
                </a:solidFill>
              </a:rPr>
              <a:t> ({ "model": "gpt-3.5-turbo", "messages": [ { "</a:t>
            </a:r>
            <a:r>
              <a:rPr lang="da-DK" sz="2300" dirty="0" err="1">
                <a:solidFill>
                  <a:schemeClr val="tx1"/>
                </a:solidFill>
              </a:rPr>
              <a:t>role</a:t>
            </a:r>
            <a:r>
              <a:rPr lang="da-DK" sz="2300" dirty="0">
                <a:solidFill>
                  <a:schemeClr val="tx1"/>
                </a:solidFill>
              </a:rPr>
              <a:t>": "user", "content": "</a:t>
            </a:r>
            <a:r>
              <a:rPr lang="da-DK" sz="2300" dirty="0" err="1">
                <a:solidFill>
                  <a:schemeClr val="tx1"/>
                </a:solidFill>
              </a:rPr>
              <a:t>Hello</a:t>
            </a:r>
            <a:r>
              <a:rPr lang="da-DK" sz="2300" dirty="0">
                <a:solidFill>
                  <a:schemeClr val="tx1"/>
                </a:solidFill>
              </a:rPr>
              <a:t>, </a:t>
            </a:r>
            <a:r>
              <a:rPr lang="da-DK" sz="2300" dirty="0" err="1">
                <a:solidFill>
                  <a:schemeClr val="tx1"/>
                </a:solidFill>
              </a:rPr>
              <a:t>can</a:t>
            </a:r>
            <a:r>
              <a:rPr lang="da-DK" sz="2300" dirty="0">
                <a:solidFill>
                  <a:schemeClr val="tx1"/>
                </a:solidFill>
              </a:rPr>
              <a:t> </a:t>
            </a:r>
            <a:r>
              <a:rPr lang="da-DK" sz="2300" dirty="0" err="1">
                <a:solidFill>
                  <a:schemeClr val="tx1"/>
                </a:solidFill>
              </a:rPr>
              <a:t>you</a:t>
            </a:r>
            <a:r>
              <a:rPr lang="da-DK" sz="2300" dirty="0">
                <a:solidFill>
                  <a:schemeClr val="tx1"/>
                </a:solidFill>
              </a:rPr>
              <a:t> </a:t>
            </a:r>
            <a:r>
              <a:rPr lang="da-DK" sz="2300" dirty="0" err="1">
                <a:solidFill>
                  <a:schemeClr val="tx1"/>
                </a:solidFill>
              </a:rPr>
              <a:t>say</a:t>
            </a:r>
            <a:r>
              <a:rPr lang="da-DK" sz="2300" dirty="0">
                <a:solidFill>
                  <a:schemeClr val="tx1"/>
                </a:solidFill>
              </a:rPr>
              <a:t> hi in Danish?" } ] } </a:t>
            </a:r>
          </a:p>
          <a:p>
            <a:r>
              <a:rPr lang="da-DK" sz="1800" i="1" dirty="0">
                <a:solidFill>
                  <a:schemeClr val="tx1"/>
                </a:solidFill>
              </a:rPr>
              <a:t>Resultat: </a:t>
            </a:r>
            <a:r>
              <a:rPr lang="da-DK" sz="1800" i="1" dirty="0" err="1">
                <a:solidFill>
                  <a:schemeClr val="tx1"/>
                </a:solidFill>
              </a:rPr>
              <a:t>Simplet</a:t>
            </a:r>
            <a:r>
              <a:rPr lang="da-DK" sz="1800" i="1" dirty="0">
                <a:solidFill>
                  <a:schemeClr val="tx1"/>
                </a:solidFill>
              </a:rPr>
              <a:t> prompt, let at se flowet, parse ChatGPT-output.</a:t>
            </a:r>
            <a:endParaRPr lang="da-DK" sz="1800" dirty="0">
              <a:solidFill>
                <a:schemeClr val="tx1"/>
              </a:solidFill>
            </a:endParaRPr>
          </a:p>
        </p:txBody>
      </p:sp>
      <p:pic>
        <p:nvPicPr>
          <p:cNvPr id="4" name="Opgave 5">
            <a:hlinkClick r:id="" action="ppaction://media"/>
            <a:extLst>
              <a:ext uri="{FF2B5EF4-FFF2-40B4-BE49-F238E27FC236}">
                <a16:creationId xmlns:a16="http://schemas.microsoft.com/office/drawing/2014/main" id="{5BE28A92-1D8C-9563-6D0A-D1FBFA69C4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70920" y="1101964"/>
            <a:ext cx="5450367" cy="457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6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98A213-D64B-B097-21E4-05E4C7254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Opgave 6: “</a:t>
            </a:r>
            <a:r>
              <a:rPr lang="da-DK" b="1" dirty="0" err="1"/>
              <a:t>Hello</a:t>
            </a:r>
            <a:r>
              <a:rPr lang="da-DK" b="1" dirty="0"/>
              <a:t> ChatGPT” – arbejd med output fra opgave 5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6B0FB28-2D30-52FE-3093-878EB0287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87523"/>
            <a:ext cx="4924648" cy="431125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da-DK" sz="2300" b="1" dirty="0">
                <a:solidFill>
                  <a:schemeClr val="tx1"/>
                </a:solidFill>
              </a:rPr>
              <a:t>Formål:</a:t>
            </a:r>
            <a:r>
              <a:rPr lang="da-DK" sz="2300" dirty="0">
                <a:solidFill>
                  <a:schemeClr val="tx1"/>
                </a:solidFill>
              </a:rPr>
              <a:t> Lære at opsætte en HTTP POST i Power Automate, sende et simpelt prompt til ChatGPT og modtage et svar.</a:t>
            </a:r>
          </a:p>
          <a:p>
            <a:r>
              <a:rPr lang="da-DK" sz="2500" b="1" dirty="0">
                <a:solidFill>
                  <a:schemeClr val="tx1"/>
                </a:solidFill>
              </a:rPr>
              <a:t>Parse svaret</a:t>
            </a:r>
            <a:r>
              <a:rPr lang="da-DK" sz="2500" dirty="0">
                <a:solidFill>
                  <a:schemeClr val="tx1"/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3100" dirty="0">
                <a:solidFill>
                  <a:schemeClr val="tx1"/>
                </a:solidFill>
              </a:rPr>
              <a:t>Tilføj en “Parse JSON”-handling med HTTP-output som input.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3100" dirty="0">
                <a:solidFill>
                  <a:schemeClr val="tx1"/>
                </a:solidFill>
              </a:rPr>
              <a:t>Angiv skema, fx. lad Power Automate generere det ved en testkørsel, eller kopier JSON-strukturen fra </a:t>
            </a:r>
            <a:r>
              <a:rPr lang="da-DK" sz="31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OpenAI-dokumentationen</a:t>
            </a:r>
            <a:r>
              <a:rPr lang="da-DK" sz="3100" dirty="0">
                <a:solidFill>
                  <a:schemeClr val="tx1"/>
                </a:solidFill>
              </a:rPr>
              <a:t>.</a:t>
            </a:r>
          </a:p>
          <a:p>
            <a:r>
              <a:rPr lang="da-DK" sz="2500" b="1" dirty="0">
                <a:solidFill>
                  <a:schemeClr val="tx1"/>
                </a:solidFill>
              </a:rPr>
              <a:t>Vis/Send svaret</a:t>
            </a:r>
            <a:r>
              <a:rPr lang="da-DK" sz="2500" dirty="0">
                <a:solidFill>
                  <a:schemeClr val="tx1"/>
                </a:solidFill>
              </a:rPr>
              <a:t> </a:t>
            </a:r>
          </a:p>
          <a:p>
            <a:pPr marL="800100" lvl="1" indent="-342900" rtl="0">
              <a:buFont typeface="Arial" panose="020B0604020202020204" pitchFamily="34" charset="0"/>
              <a:buChar char="•"/>
            </a:pPr>
            <a:r>
              <a:rPr lang="da-DK" sz="3100" dirty="0">
                <a:solidFill>
                  <a:schemeClr val="tx1"/>
                </a:solidFill>
              </a:rPr>
              <a:t>@{body('</a:t>
            </a:r>
            <a:r>
              <a:rPr lang="da-DK" sz="3100" dirty="0" err="1">
                <a:solidFill>
                  <a:schemeClr val="tx1"/>
                </a:solidFill>
              </a:rPr>
              <a:t>Parse_JSON_action_name</a:t>
            </a:r>
            <a:r>
              <a:rPr lang="da-DK" sz="3100" dirty="0">
                <a:solidFill>
                  <a:schemeClr val="tx1"/>
                </a:solidFill>
              </a:rPr>
              <a:t>')?['</a:t>
            </a:r>
            <a:r>
              <a:rPr lang="da-DK" sz="3100" dirty="0" err="1">
                <a:solidFill>
                  <a:schemeClr val="tx1"/>
                </a:solidFill>
              </a:rPr>
              <a:t>choices</a:t>
            </a:r>
            <a:r>
              <a:rPr lang="da-DK" sz="3100" dirty="0">
                <a:solidFill>
                  <a:schemeClr val="tx1"/>
                </a:solidFill>
              </a:rPr>
              <a:t>'][0]?['message']?['content']} </a:t>
            </a:r>
          </a:p>
          <a:p>
            <a:r>
              <a:rPr lang="da-DK" sz="2500" b="1" dirty="0">
                <a:solidFill>
                  <a:schemeClr val="tx1"/>
                </a:solidFill>
              </a:rPr>
              <a:t>Test</a:t>
            </a:r>
            <a:r>
              <a:rPr lang="da-DK" sz="2500" dirty="0">
                <a:solidFill>
                  <a:schemeClr val="tx1"/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3100" dirty="0">
                <a:solidFill>
                  <a:schemeClr val="tx1"/>
                </a:solidFill>
              </a:rPr>
              <a:t>Kør flowet. Se, at ChatGPT svarer tilbage, fx “Hej med dig!”.</a:t>
            </a:r>
          </a:p>
          <a:p>
            <a:r>
              <a:rPr lang="da-DK" sz="2500" i="1" dirty="0">
                <a:solidFill>
                  <a:schemeClr val="tx1"/>
                </a:solidFill>
              </a:rPr>
              <a:t>Resultat: </a:t>
            </a:r>
            <a:r>
              <a:rPr lang="da-DK" sz="2500" i="1" dirty="0" err="1">
                <a:solidFill>
                  <a:schemeClr val="tx1"/>
                </a:solidFill>
              </a:rPr>
              <a:t>Simplet</a:t>
            </a:r>
            <a:r>
              <a:rPr lang="da-DK" sz="2500" i="1" dirty="0">
                <a:solidFill>
                  <a:schemeClr val="tx1"/>
                </a:solidFill>
              </a:rPr>
              <a:t> prompt, let at se flowet, parse ChatGPT-output.</a:t>
            </a:r>
            <a:endParaRPr lang="da-DK" sz="2500" dirty="0">
              <a:solidFill>
                <a:schemeClr val="tx1"/>
              </a:solidFill>
            </a:endParaRPr>
          </a:p>
          <a:p>
            <a:endParaRPr lang="da-DK" dirty="0"/>
          </a:p>
        </p:txBody>
      </p:sp>
      <p:pic>
        <p:nvPicPr>
          <p:cNvPr id="4" name="Opgave 6">
            <a:hlinkClick r:id="" action="ppaction://media"/>
            <a:extLst>
              <a:ext uri="{FF2B5EF4-FFF2-40B4-BE49-F238E27FC236}">
                <a16:creationId xmlns:a16="http://schemas.microsoft.com/office/drawing/2014/main" id="{6673B47B-AA18-87FB-FF20-594B1D7AB8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6761" y="1249568"/>
            <a:ext cx="5730549" cy="480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7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ANIA">
  <a:themeElements>
    <a:clrScheme name="Dania">
      <a:dk1>
        <a:sysClr val="windowText" lastClr="000000"/>
      </a:dk1>
      <a:lt1>
        <a:sysClr val="window" lastClr="FFFFFF"/>
      </a:lt1>
      <a:dk2>
        <a:srgbClr val="CB142A"/>
      </a:dk2>
      <a:lt2>
        <a:srgbClr val="7F7F7F"/>
      </a:lt2>
      <a:accent1>
        <a:srgbClr val="D6DCE4"/>
      </a:accent1>
      <a:accent2>
        <a:srgbClr val="EF6374"/>
      </a:accent2>
      <a:accent3>
        <a:srgbClr val="A5A5A5"/>
      </a:accent3>
      <a:accent4>
        <a:srgbClr val="F7AFB8"/>
      </a:accent4>
      <a:accent5>
        <a:srgbClr val="F2F2F2"/>
      </a:accent5>
      <a:accent6>
        <a:srgbClr val="A5A5A5"/>
      </a:accent6>
      <a:hlink>
        <a:srgbClr val="E92B42"/>
      </a:hlink>
      <a:folHlink>
        <a:srgbClr val="44546A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NIA" id="{80C7E335-A67B-AA4E-B1F2-0FCABD606BE8}" vid="{8B28D059-2EE2-364F-AB14-37E821CB584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DANIA</Template>
  <TotalTime>52</TotalTime>
  <Words>288</Words>
  <Application>Microsoft Macintosh PowerPoint</Application>
  <PresentationFormat>Widescreen</PresentationFormat>
  <Paragraphs>26</Paragraphs>
  <Slides>4</Slides>
  <Notes>0</Notes>
  <HiddenSlides>0</HiddenSlides>
  <MMClips>3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</vt:i4>
      </vt:variant>
    </vt:vector>
  </HeadingPairs>
  <TitlesOfParts>
    <vt:vector size="8" baseType="lpstr">
      <vt:lpstr>Arial</vt:lpstr>
      <vt:lpstr>Calibri</vt:lpstr>
      <vt:lpstr>Helvetica Neue Medium</vt:lpstr>
      <vt:lpstr>DANIA</vt:lpstr>
      <vt:lpstr>API handling til ChatGPT</vt:lpstr>
      <vt:lpstr>API nøgler/keys fra OpenAI</vt:lpstr>
      <vt:lpstr>Opgave 5: “Hello ChatGPT” – simpelt prompt &amp; svar</vt:lpstr>
      <vt:lpstr>Opgave 6: “Hello ChatGPT” – arbejd med output fra opgave 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 størup</dc:creator>
  <cp:lastModifiedBy>Bo størup</cp:lastModifiedBy>
  <cp:revision>1</cp:revision>
  <dcterms:created xsi:type="dcterms:W3CDTF">2025-03-20T10:13:41Z</dcterms:created>
  <dcterms:modified xsi:type="dcterms:W3CDTF">2025-03-20T11:06:28Z</dcterms:modified>
</cp:coreProperties>
</file>